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7315200" cy="10058400"/>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xdKfqWCebbt2sHnnXowQMYzO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7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26833" cy="465797"/>
          </a:xfrm>
          <a:prstGeom prst="rect">
            <a:avLst/>
          </a:prstGeom>
          <a:noFill/>
          <a:ln>
            <a:noFill/>
          </a:ln>
        </p:spPr>
        <p:txBody>
          <a:bodyPr spcFirstLastPara="1" wrap="square" lIns="92950" tIns="46475" rIns="92950" bIns="464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56550" y="0"/>
            <a:ext cx="3026833" cy="465797"/>
          </a:xfrm>
          <a:prstGeom prst="rect">
            <a:avLst/>
          </a:prstGeom>
          <a:noFill/>
          <a:ln>
            <a:noFill/>
          </a:ln>
        </p:spPr>
        <p:txBody>
          <a:bodyPr spcFirstLastPara="1" wrap="square" lIns="92950" tIns="46475" rIns="92950" bIns="464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352675" y="1160463"/>
            <a:ext cx="2279650" cy="31337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98500" y="4467781"/>
            <a:ext cx="5588000" cy="3655457"/>
          </a:xfrm>
          <a:prstGeom prst="rect">
            <a:avLst/>
          </a:prstGeom>
          <a:noFill/>
          <a:ln>
            <a:noFill/>
          </a:ln>
        </p:spPr>
        <p:txBody>
          <a:bodyPr spcFirstLastPara="1" wrap="square" lIns="92950" tIns="46475" rIns="92950" bIns="464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17904"/>
            <a:ext cx="3026833" cy="465796"/>
          </a:xfrm>
          <a:prstGeom prst="rect">
            <a:avLst/>
          </a:prstGeom>
          <a:noFill/>
          <a:ln>
            <a:noFill/>
          </a:ln>
        </p:spPr>
        <p:txBody>
          <a:bodyPr spcFirstLastPara="1" wrap="square" lIns="92950" tIns="46475" rIns="92950" bIns="464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56550" y="8817904"/>
            <a:ext cx="3026833" cy="465796"/>
          </a:xfrm>
          <a:prstGeom prst="rect">
            <a:avLst/>
          </a:prstGeom>
          <a:noFill/>
          <a:ln>
            <a:noFill/>
          </a:ln>
        </p:spPr>
        <p:txBody>
          <a:bodyPr spcFirstLastPara="1" wrap="square" lIns="92950" tIns="46475" rIns="92950" bIns="464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2352675" y="1160463"/>
            <a:ext cx="227965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dccf47bd7_0_6:notes"/>
          <p:cNvSpPr txBox="1">
            <a:spLocks noGrp="1"/>
          </p:cNvSpPr>
          <p:nvPr>
            <p:ph type="body" idx="1"/>
          </p:nvPr>
        </p:nvSpPr>
        <p:spPr>
          <a:xfrm>
            <a:off x="698500" y="4467781"/>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98" name="Google Shape;98;g5dccf47bd7_0_6:notes"/>
          <p:cNvSpPr>
            <a:spLocks noGrp="1" noRot="1" noChangeAspect="1"/>
          </p:cNvSpPr>
          <p:nvPr>
            <p:ph type="sldImg" idx="2"/>
          </p:nvPr>
        </p:nvSpPr>
        <p:spPr>
          <a:xfrm>
            <a:off x="2352675" y="1160463"/>
            <a:ext cx="227965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548640" y="1646133"/>
            <a:ext cx="6217920" cy="350181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Calibri"/>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914400" y="5282989"/>
            <a:ext cx="5486400" cy="24284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8" name="Google Shape;18;p3"/>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502920" y="535519"/>
            <a:ext cx="6309360"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466618" y="2713885"/>
            <a:ext cx="6381962"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1761595" y="4008861"/>
            <a:ext cx="8524029"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1438804" y="2477241"/>
            <a:ext cx="8524029"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502920" y="535519"/>
            <a:ext cx="6309360"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502920" y="2677584"/>
            <a:ext cx="630936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499110" y="2507618"/>
            <a:ext cx="6309360" cy="41840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Calibri"/>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499110" y="6731215"/>
            <a:ext cx="6309360" cy="220027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30" name="Google Shape;30;p5"/>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502920" y="535519"/>
            <a:ext cx="6309360"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502920" y="2677584"/>
            <a:ext cx="310896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3703320" y="2677584"/>
            <a:ext cx="310896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503873" y="535519"/>
            <a:ext cx="6309360"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503874" y="2465706"/>
            <a:ext cx="3094672"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3" name="Google Shape;43;p7"/>
          <p:cNvSpPr txBox="1">
            <a:spLocks noGrp="1"/>
          </p:cNvSpPr>
          <p:nvPr>
            <p:ph type="body" idx="2"/>
          </p:nvPr>
        </p:nvSpPr>
        <p:spPr>
          <a:xfrm>
            <a:off x="503874" y="3674110"/>
            <a:ext cx="3094672"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3703320" y="2465706"/>
            <a:ext cx="3109913"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5" name="Google Shape;45;p7"/>
          <p:cNvSpPr txBox="1">
            <a:spLocks noGrp="1"/>
          </p:cNvSpPr>
          <p:nvPr>
            <p:ph type="body" idx="4"/>
          </p:nvPr>
        </p:nvSpPr>
        <p:spPr>
          <a:xfrm>
            <a:off x="3703320" y="3674110"/>
            <a:ext cx="3109913"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502920" y="535519"/>
            <a:ext cx="6309360"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503873" y="670560"/>
            <a:ext cx="2359342"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Calibri"/>
              <a:buNone/>
              <a:defRPr sz="25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109913" y="1448226"/>
            <a:ext cx="3703320" cy="7147983"/>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61" name="Google Shape;61;p10"/>
          <p:cNvSpPr txBox="1">
            <a:spLocks noGrp="1"/>
          </p:cNvSpPr>
          <p:nvPr>
            <p:ph type="body" idx="2"/>
          </p:nvPr>
        </p:nvSpPr>
        <p:spPr>
          <a:xfrm>
            <a:off x="503873" y="3017520"/>
            <a:ext cx="2359342"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2" name="Google Shape;62;p10"/>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503873" y="670560"/>
            <a:ext cx="2359342"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Calibri"/>
              <a:buNone/>
              <a:defRPr sz="25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3109913" y="1448226"/>
            <a:ext cx="3703320" cy="714798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68" name="Google Shape;68;p11"/>
          <p:cNvSpPr txBox="1">
            <a:spLocks noGrp="1"/>
          </p:cNvSpPr>
          <p:nvPr>
            <p:ph type="body" idx="1"/>
          </p:nvPr>
        </p:nvSpPr>
        <p:spPr>
          <a:xfrm>
            <a:off x="503873" y="3017520"/>
            <a:ext cx="2359342"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9" name="Google Shape;69;p11"/>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502920" y="535519"/>
            <a:ext cx="6309360" cy="194415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Calibri"/>
              <a:buNone/>
              <a:defRPr sz="352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502920" y="2677584"/>
            <a:ext cx="6309360" cy="6381962"/>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Calibri"/>
                <a:ea typeface="Calibri"/>
                <a:cs typeface="Calibri"/>
                <a:sym typeface="Calibri"/>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502920" y="9322649"/>
            <a:ext cx="1645920" cy="53551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2423160" y="9322649"/>
            <a:ext cx="2468880" cy="53551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5166360" y="9322649"/>
            <a:ext cx="1645920" cy="53551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60" b="0" i="0" u="none" strike="noStrike" cap="none">
                <a:solidFill>
                  <a:srgbClr val="888888"/>
                </a:solidFill>
                <a:latin typeface="Calibri"/>
                <a:ea typeface="Calibri"/>
                <a:cs typeface="Calibri"/>
                <a:sym typeface="Calibri"/>
              </a:defRPr>
            </a:lvl1pPr>
            <a:lvl2pPr marL="0" marR="0" lvl="1" indent="0" algn="r" rtl="0">
              <a:spcBef>
                <a:spcPts val="0"/>
              </a:spcBef>
              <a:buNone/>
              <a:defRPr sz="960" b="0" i="0" u="none" strike="noStrike" cap="none">
                <a:solidFill>
                  <a:srgbClr val="888888"/>
                </a:solidFill>
                <a:latin typeface="Calibri"/>
                <a:ea typeface="Calibri"/>
                <a:cs typeface="Calibri"/>
                <a:sym typeface="Calibri"/>
              </a:defRPr>
            </a:lvl2pPr>
            <a:lvl3pPr marL="0" marR="0" lvl="2" indent="0" algn="r" rtl="0">
              <a:spcBef>
                <a:spcPts val="0"/>
              </a:spcBef>
              <a:buNone/>
              <a:defRPr sz="960" b="0" i="0" u="none" strike="noStrike" cap="none">
                <a:solidFill>
                  <a:srgbClr val="888888"/>
                </a:solidFill>
                <a:latin typeface="Calibri"/>
                <a:ea typeface="Calibri"/>
                <a:cs typeface="Calibri"/>
                <a:sym typeface="Calibri"/>
              </a:defRPr>
            </a:lvl3pPr>
            <a:lvl4pPr marL="0" marR="0" lvl="3" indent="0" algn="r" rtl="0">
              <a:spcBef>
                <a:spcPts val="0"/>
              </a:spcBef>
              <a:buNone/>
              <a:defRPr sz="960" b="0" i="0" u="none" strike="noStrike" cap="none">
                <a:solidFill>
                  <a:srgbClr val="888888"/>
                </a:solidFill>
                <a:latin typeface="Calibri"/>
                <a:ea typeface="Calibri"/>
                <a:cs typeface="Calibri"/>
                <a:sym typeface="Calibri"/>
              </a:defRPr>
            </a:lvl4pPr>
            <a:lvl5pPr marL="0" marR="0" lvl="4" indent="0" algn="r" rtl="0">
              <a:spcBef>
                <a:spcPts val="0"/>
              </a:spcBef>
              <a:buNone/>
              <a:defRPr sz="960" b="0" i="0" u="none" strike="noStrike" cap="none">
                <a:solidFill>
                  <a:srgbClr val="888888"/>
                </a:solidFill>
                <a:latin typeface="Calibri"/>
                <a:ea typeface="Calibri"/>
                <a:cs typeface="Calibri"/>
                <a:sym typeface="Calibri"/>
              </a:defRPr>
            </a:lvl5pPr>
            <a:lvl6pPr marL="0" marR="0" lvl="5" indent="0" algn="r" rtl="0">
              <a:spcBef>
                <a:spcPts val="0"/>
              </a:spcBef>
              <a:buNone/>
              <a:defRPr sz="960" b="0" i="0" u="none" strike="noStrike" cap="none">
                <a:solidFill>
                  <a:srgbClr val="888888"/>
                </a:solidFill>
                <a:latin typeface="Calibri"/>
                <a:ea typeface="Calibri"/>
                <a:cs typeface="Calibri"/>
                <a:sym typeface="Calibri"/>
              </a:defRPr>
            </a:lvl6pPr>
            <a:lvl7pPr marL="0" marR="0" lvl="6" indent="0" algn="r" rtl="0">
              <a:spcBef>
                <a:spcPts val="0"/>
              </a:spcBef>
              <a:buNone/>
              <a:defRPr sz="960" b="0" i="0" u="none" strike="noStrike" cap="none">
                <a:solidFill>
                  <a:srgbClr val="888888"/>
                </a:solidFill>
                <a:latin typeface="Calibri"/>
                <a:ea typeface="Calibri"/>
                <a:cs typeface="Calibri"/>
                <a:sym typeface="Calibri"/>
              </a:defRPr>
            </a:lvl7pPr>
            <a:lvl8pPr marL="0" marR="0" lvl="7" indent="0" algn="r" rtl="0">
              <a:spcBef>
                <a:spcPts val="0"/>
              </a:spcBef>
              <a:buNone/>
              <a:defRPr sz="960" b="0" i="0" u="none" strike="noStrike" cap="none">
                <a:solidFill>
                  <a:srgbClr val="888888"/>
                </a:solidFill>
                <a:latin typeface="Calibri"/>
                <a:ea typeface="Calibri"/>
                <a:cs typeface="Calibri"/>
                <a:sym typeface="Calibri"/>
              </a:defRPr>
            </a:lvl8pPr>
            <a:lvl9pPr marL="0" marR="0" lvl="8" indent="0" algn="r" rtl="0">
              <a:spcBef>
                <a:spcPts val="0"/>
              </a:spcBef>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eeckman@bisdtx.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1629825" y="65350"/>
            <a:ext cx="3962400" cy="704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b="1">
                <a:latin typeface="Calibri"/>
                <a:ea typeface="Calibri"/>
                <a:cs typeface="Calibri"/>
                <a:sym typeface="Calibri"/>
              </a:rPr>
              <a:t>Bastrop Intermediate School</a:t>
            </a:r>
            <a:endParaRPr b="1">
              <a:latin typeface="Calibri"/>
              <a:ea typeface="Calibri"/>
              <a:cs typeface="Calibri"/>
              <a:sym typeface="Calibri"/>
            </a:endParaRPr>
          </a:p>
          <a:p>
            <a:pPr marL="0" lvl="0" indent="0" algn="ctr" rtl="0">
              <a:spcBef>
                <a:spcPts val="0"/>
              </a:spcBef>
              <a:spcAft>
                <a:spcPts val="0"/>
              </a:spcAft>
              <a:buNone/>
            </a:pPr>
            <a:r>
              <a:rPr lang="en-US" b="1">
                <a:latin typeface="Calibri"/>
                <a:ea typeface="Calibri"/>
                <a:cs typeface="Calibri"/>
                <a:sym typeface="Calibri"/>
              </a:rPr>
              <a:t>6th Grade English Language Arts</a:t>
            </a:r>
            <a:endParaRPr b="1">
              <a:latin typeface="Calibri"/>
              <a:ea typeface="Calibri"/>
              <a:cs typeface="Calibri"/>
              <a:sym typeface="Calibri"/>
            </a:endParaRPr>
          </a:p>
          <a:p>
            <a:pPr marL="0" lvl="0" indent="0" algn="ctr" rtl="0">
              <a:spcBef>
                <a:spcPts val="0"/>
              </a:spcBef>
              <a:spcAft>
                <a:spcPts val="0"/>
              </a:spcAft>
              <a:buNone/>
            </a:pPr>
            <a:r>
              <a:rPr lang="en-US" b="1">
                <a:latin typeface="Calibri"/>
                <a:ea typeface="Calibri"/>
                <a:cs typeface="Calibri"/>
                <a:sym typeface="Calibri"/>
              </a:rPr>
              <a:t>Mrs. Eckman - 2019-2020</a:t>
            </a:r>
            <a:endParaRPr b="1">
              <a:latin typeface="Calibri"/>
              <a:ea typeface="Calibri"/>
              <a:cs typeface="Calibri"/>
              <a:sym typeface="Calibri"/>
            </a:endParaRPr>
          </a:p>
        </p:txBody>
      </p:sp>
      <p:sp>
        <p:nvSpPr>
          <p:cNvPr id="89" name="Google Shape;89;p1"/>
          <p:cNvSpPr txBox="1"/>
          <p:nvPr/>
        </p:nvSpPr>
        <p:spPr>
          <a:xfrm>
            <a:off x="372525" y="922600"/>
            <a:ext cx="6553200" cy="12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latin typeface="Calibri"/>
                <a:ea typeface="Calibri"/>
                <a:cs typeface="Calibri"/>
                <a:sym typeface="Calibri"/>
              </a:rPr>
              <a:t>Welcome to 6th grade ELA! I am excited to have your child in my class this year and look forward to getting to know you and your child better. I am eager to partner to ensure your child reaches their full potential.  </a:t>
            </a:r>
            <a:endParaRPr sz="1200">
              <a:latin typeface="Calibri"/>
              <a:ea typeface="Calibri"/>
              <a:cs typeface="Calibri"/>
              <a:sym typeface="Calibri"/>
            </a:endParaRPr>
          </a:p>
          <a:p>
            <a:pPr marL="0" lvl="0" indent="0" algn="l" rtl="0">
              <a:spcBef>
                <a:spcPts val="0"/>
              </a:spcBef>
              <a:spcAft>
                <a:spcPts val="0"/>
              </a:spcAft>
              <a:buNone/>
            </a:pP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The following outline is to help you understand what your child will focus on throughout this school year. We will focus on the following areas: </a:t>
            </a:r>
            <a:endParaRPr sz="1200">
              <a:latin typeface="Calibri"/>
              <a:ea typeface="Calibri"/>
              <a:cs typeface="Calibri"/>
              <a:sym typeface="Calibri"/>
            </a:endParaRPr>
          </a:p>
        </p:txBody>
      </p:sp>
      <p:sp>
        <p:nvSpPr>
          <p:cNvPr id="90" name="Google Shape;90;p1"/>
          <p:cNvSpPr txBox="1"/>
          <p:nvPr/>
        </p:nvSpPr>
        <p:spPr>
          <a:xfrm>
            <a:off x="381000" y="2138200"/>
            <a:ext cx="6553200" cy="207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latin typeface="Calibri"/>
                <a:ea typeface="Calibri"/>
                <a:cs typeface="Calibri"/>
                <a:sym typeface="Calibri"/>
              </a:rPr>
              <a:t>Year At a Glance</a:t>
            </a:r>
            <a:endParaRPr sz="1200" b="1" u="sng">
              <a:latin typeface="Calibri"/>
              <a:ea typeface="Calibri"/>
              <a:cs typeface="Calibri"/>
              <a:sym typeface="Calibri"/>
            </a:endParaRPr>
          </a:p>
          <a:p>
            <a:pPr marL="0" lvl="0" indent="0" algn="l" rtl="0">
              <a:spcBef>
                <a:spcPts val="0"/>
              </a:spcBef>
              <a:spcAft>
                <a:spcPts val="0"/>
              </a:spcAft>
              <a:buNone/>
            </a:pPr>
            <a:endParaRPr sz="1200" b="1" u="sng">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8/14-9/4 Unit 1: Launching Strong Literacy Habits</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9/5-10/4 Unit 2: Exploring and Crafting Fiction: Contemporary &amp; Traditional Literature</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10/7-11/22 Unit 3: Exploring and Crafting Informational Text</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12/2-12/19 Unit 4: Research-based Synthesis, Creation and Innovation</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1/7-1/24 Unit 5: Analyzing and Crafting Poetry</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1/27-2/7 Unit 6: Reading and Performing Drama</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2/10-3/13 Unit 7: Analyzing and Crafting Argumentative Texts</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3/2-5/8 Unit 8: Making Connections Across Genres &amp; STAAR Review</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5/11-5/27 Unit 9: Synthesize! Create! Innovate!</a:t>
            </a:r>
            <a:endParaRPr sz="1200">
              <a:latin typeface="Calibri"/>
              <a:ea typeface="Calibri"/>
              <a:cs typeface="Calibri"/>
              <a:sym typeface="Calibri"/>
            </a:endParaRPr>
          </a:p>
        </p:txBody>
      </p:sp>
      <p:sp>
        <p:nvSpPr>
          <p:cNvPr id="91" name="Google Shape;91;p1"/>
          <p:cNvSpPr txBox="1"/>
          <p:nvPr/>
        </p:nvSpPr>
        <p:spPr>
          <a:xfrm>
            <a:off x="334425" y="5143375"/>
            <a:ext cx="6553200" cy="18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latin typeface="Calibri"/>
                <a:ea typeface="Calibri"/>
                <a:cs typeface="Calibri"/>
                <a:sym typeface="Calibri"/>
              </a:rPr>
              <a:t>Evaluation</a:t>
            </a:r>
            <a:endParaRPr sz="1200" b="1" u="sng">
              <a:latin typeface="Calibri"/>
              <a:ea typeface="Calibri"/>
              <a:cs typeface="Calibri"/>
              <a:sym typeface="Calibri"/>
            </a:endParaRPr>
          </a:p>
          <a:p>
            <a:pPr marL="0" lvl="0" indent="0" algn="l" rtl="0">
              <a:spcBef>
                <a:spcPts val="0"/>
              </a:spcBef>
              <a:spcAft>
                <a:spcPts val="0"/>
              </a:spcAft>
              <a:buNone/>
            </a:pPr>
            <a:endParaRPr sz="1200" b="1" u="sng">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Student progress will be assessed by class participation, in-class assignments, homework assignments, journals, book projects, quizzes, tests and projects. Each 6 weeks students will have a minimum of 3 major grades and 7 daily grades.</a:t>
            </a:r>
            <a:endParaRPr sz="1200">
              <a:latin typeface="Calibri"/>
              <a:ea typeface="Calibri"/>
              <a:cs typeface="Calibri"/>
              <a:sym typeface="Calibri"/>
            </a:endParaRPr>
          </a:p>
          <a:p>
            <a:pPr marL="0" lvl="0" indent="0" algn="l" rtl="0">
              <a:spcBef>
                <a:spcPts val="0"/>
              </a:spcBef>
              <a:spcAft>
                <a:spcPts val="0"/>
              </a:spcAft>
              <a:buNone/>
            </a:pP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Daily Grades: 40% (at least 7 per grading period)</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Major Grades: 60% (at least 3 per grading period) </a:t>
            </a:r>
            <a:endParaRPr sz="12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92" name="Google Shape;92;p1"/>
          <p:cNvSpPr txBox="1"/>
          <p:nvPr/>
        </p:nvSpPr>
        <p:spPr>
          <a:xfrm>
            <a:off x="334425" y="6681125"/>
            <a:ext cx="4542900" cy="145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latin typeface="Calibri"/>
                <a:ea typeface="Calibri"/>
                <a:cs typeface="Calibri"/>
                <a:sym typeface="Calibri"/>
              </a:rPr>
              <a:t>Reading</a:t>
            </a:r>
            <a:endParaRPr sz="1200" b="1" u="sng">
              <a:latin typeface="Calibri"/>
              <a:ea typeface="Calibri"/>
              <a:cs typeface="Calibri"/>
              <a:sym typeface="Calibri"/>
            </a:endParaRPr>
          </a:p>
          <a:p>
            <a:pPr marL="0" lvl="0" indent="0" algn="l" rtl="0">
              <a:spcBef>
                <a:spcPts val="0"/>
              </a:spcBef>
              <a:spcAft>
                <a:spcPts val="0"/>
              </a:spcAft>
              <a:buNone/>
            </a:pPr>
            <a:endParaRPr sz="1200" b="1" u="sng">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Students will be responsible for reading outside of class. Studies show that students who read just 20 minutes per day will set themselves up for success compared to non-readers. I look forward to partnering with you to encourage reading and ensuring your student has books that interest them.</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 </a:t>
            </a:r>
            <a:endParaRPr sz="1200">
              <a:latin typeface="Calibri"/>
              <a:ea typeface="Calibri"/>
              <a:cs typeface="Calibri"/>
              <a:sym typeface="Calibri"/>
            </a:endParaRPr>
          </a:p>
        </p:txBody>
      </p:sp>
      <p:sp>
        <p:nvSpPr>
          <p:cNvPr id="93" name="Google Shape;93;p1"/>
          <p:cNvSpPr txBox="1"/>
          <p:nvPr/>
        </p:nvSpPr>
        <p:spPr>
          <a:xfrm>
            <a:off x="334425" y="8043200"/>
            <a:ext cx="6553200" cy="145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latin typeface="Calibri"/>
                <a:ea typeface="Calibri"/>
                <a:cs typeface="Calibri"/>
                <a:sym typeface="Calibri"/>
              </a:rPr>
              <a:t>Book Projects</a:t>
            </a:r>
            <a:endParaRPr sz="1200" b="1" u="sng">
              <a:latin typeface="Calibri"/>
              <a:ea typeface="Calibri"/>
              <a:cs typeface="Calibri"/>
              <a:sym typeface="Calibri"/>
            </a:endParaRPr>
          </a:p>
          <a:p>
            <a:pPr marL="0" lvl="0" indent="0" algn="l" rtl="0">
              <a:spcBef>
                <a:spcPts val="0"/>
              </a:spcBef>
              <a:spcAft>
                <a:spcPts val="0"/>
              </a:spcAft>
              <a:buNone/>
            </a:pPr>
            <a:endParaRPr sz="1200" b="1" u="sng">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Students will be given the opportunity to complete one book project each 6 week grading period. Students will be able to use a book of their choice to complete each project. Details about each project will be provided at the beginning of each grading period and projects will be due toward the end of each 6 week grading period. </a:t>
            </a:r>
            <a:r>
              <a:rPr lang="en-US" sz="1200">
                <a:solidFill>
                  <a:schemeClr val="dk1"/>
                </a:solidFill>
                <a:latin typeface="Calibri"/>
                <a:ea typeface="Calibri"/>
                <a:cs typeface="Calibri"/>
                <a:sym typeface="Calibri"/>
              </a:rPr>
              <a:t>Completed book projects will count as a major grade.</a:t>
            </a:r>
            <a:endParaRPr sz="1200">
              <a:latin typeface="Calibri"/>
              <a:ea typeface="Calibri"/>
              <a:cs typeface="Calibri"/>
              <a:sym typeface="Calibri"/>
            </a:endParaRPr>
          </a:p>
        </p:txBody>
      </p:sp>
      <p:sp>
        <p:nvSpPr>
          <p:cNvPr id="94" name="Google Shape;94;p1"/>
          <p:cNvSpPr txBox="1"/>
          <p:nvPr/>
        </p:nvSpPr>
        <p:spPr>
          <a:xfrm>
            <a:off x="372525" y="4266475"/>
            <a:ext cx="6553200" cy="87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latin typeface="Calibri"/>
                <a:ea typeface="Calibri"/>
                <a:cs typeface="Calibri"/>
                <a:sym typeface="Calibri"/>
              </a:rPr>
              <a:t>In order to support your child’s learning, I ask that you ensure he or she: </a:t>
            </a:r>
            <a:endParaRPr sz="1200">
              <a:latin typeface="Calibri"/>
              <a:ea typeface="Calibri"/>
              <a:cs typeface="Calibri"/>
              <a:sym typeface="Calibri"/>
            </a:endParaRPr>
          </a:p>
          <a:p>
            <a:pPr marL="457200" lvl="0" indent="-304800" algn="l" rtl="0">
              <a:spcBef>
                <a:spcPts val="0"/>
              </a:spcBef>
              <a:spcAft>
                <a:spcPts val="0"/>
              </a:spcAft>
              <a:buSzPts val="1200"/>
              <a:buFont typeface="Calibri"/>
              <a:buChar char="●"/>
            </a:pPr>
            <a:r>
              <a:rPr lang="en-US" sz="1200">
                <a:latin typeface="Calibri"/>
                <a:ea typeface="Calibri"/>
                <a:cs typeface="Calibri"/>
                <a:sym typeface="Calibri"/>
              </a:rPr>
              <a:t>Arrives to class with the necessary supplies and ready to work </a:t>
            </a:r>
            <a:endParaRPr sz="1200">
              <a:latin typeface="Calibri"/>
              <a:ea typeface="Calibri"/>
              <a:cs typeface="Calibri"/>
              <a:sym typeface="Calibri"/>
            </a:endParaRPr>
          </a:p>
          <a:p>
            <a:pPr marL="457200" lvl="0" indent="-304800" algn="l" rtl="0">
              <a:spcBef>
                <a:spcPts val="0"/>
              </a:spcBef>
              <a:spcAft>
                <a:spcPts val="0"/>
              </a:spcAft>
              <a:buSzPts val="1200"/>
              <a:buFont typeface="Calibri"/>
              <a:buChar char="●"/>
            </a:pPr>
            <a:r>
              <a:rPr lang="en-US" sz="1200">
                <a:latin typeface="Calibri"/>
                <a:ea typeface="Calibri"/>
                <a:cs typeface="Calibri"/>
                <a:sym typeface="Calibri"/>
              </a:rPr>
              <a:t>Completes their book projects and other assignments on time</a:t>
            </a:r>
            <a:endParaRPr sz="1200">
              <a:latin typeface="Calibri"/>
              <a:ea typeface="Calibri"/>
              <a:cs typeface="Calibri"/>
              <a:sym typeface="Calibri"/>
            </a:endParaRPr>
          </a:p>
          <a:p>
            <a:pPr marL="457200" lvl="0" indent="-304800" algn="l" rtl="0">
              <a:spcBef>
                <a:spcPts val="0"/>
              </a:spcBef>
              <a:spcAft>
                <a:spcPts val="0"/>
              </a:spcAft>
              <a:buSzPts val="1200"/>
              <a:buFont typeface="Calibri"/>
              <a:buChar char="●"/>
            </a:pPr>
            <a:r>
              <a:rPr lang="en-US" sz="1200">
                <a:latin typeface="Calibri"/>
                <a:ea typeface="Calibri"/>
                <a:cs typeface="Calibri"/>
                <a:sym typeface="Calibri"/>
              </a:rPr>
              <a:t>Informs you (or myself) if additional support is needed</a:t>
            </a:r>
            <a:endParaRPr sz="1200">
              <a:latin typeface="Calibri"/>
              <a:ea typeface="Calibri"/>
              <a:cs typeface="Calibri"/>
              <a:sym typeface="Calibri"/>
            </a:endParaRPr>
          </a:p>
          <a:p>
            <a:pPr marL="457200" lvl="0" indent="-304800" algn="l" rtl="0">
              <a:spcBef>
                <a:spcPts val="0"/>
              </a:spcBef>
              <a:spcAft>
                <a:spcPts val="0"/>
              </a:spcAft>
              <a:buSzPts val="1200"/>
              <a:buFont typeface="Calibri"/>
              <a:buChar char="●"/>
            </a:pPr>
            <a:r>
              <a:rPr lang="en-US" sz="1200">
                <a:latin typeface="Calibri"/>
                <a:ea typeface="Calibri"/>
                <a:cs typeface="Calibri"/>
                <a:sym typeface="Calibri"/>
              </a:rPr>
              <a:t>Reads at least 20 minutes each day outside of school</a:t>
            </a:r>
            <a:endParaRPr sz="1200">
              <a:latin typeface="Calibri"/>
              <a:ea typeface="Calibri"/>
              <a:cs typeface="Calibri"/>
              <a:sym typeface="Calibri"/>
            </a:endParaRPr>
          </a:p>
        </p:txBody>
      </p:sp>
      <p:pic>
        <p:nvPicPr>
          <p:cNvPr id="95" name="Google Shape;95;p1"/>
          <p:cNvPicPr preferRelativeResize="0"/>
          <p:nvPr/>
        </p:nvPicPr>
        <p:blipFill>
          <a:blip r:embed="rId3">
            <a:alphaModFix/>
          </a:blip>
          <a:stretch>
            <a:fillRect/>
          </a:stretch>
        </p:blipFill>
        <p:spPr>
          <a:xfrm>
            <a:off x="4777325" y="6130925"/>
            <a:ext cx="2341024" cy="23410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5dccf47bd7_0_6"/>
          <p:cNvSpPr txBox="1"/>
          <p:nvPr/>
        </p:nvSpPr>
        <p:spPr>
          <a:xfrm>
            <a:off x="372525" y="4971338"/>
            <a:ext cx="6553200" cy="12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latin typeface="Calibri"/>
                <a:ea typeface="Calibri"/>
                <a:cs typeface="Calibri"/>
                <a:sym typeface="Calibri"/>
              </a:rPr>
              <a:t>Class Targets: </a:t>
            </a:r>
            <a:endParaRPr sz="1200" b="1" u="sng">
              <a:latin typeface="Calibri"/>
              <a:ea typeface="Calibri"/>
              <a:cs typeface="Calibri"/>
              <a:sym typeface="Calibri"/>
            </a:endParaRPr>
          </a:p>
          <a:p>
            <a:pPr marL="0" lvl="0" indent="0" algn="l" rtl="0">
              <a:spcBef>
                <a:spcPts val="0"/>
              </a:spcBef>
              <a:spcAft>
                <a:spcPts val="0"/>
              </a:spcAft>
              <a:buNone/>
            </a:pPr>
            <a:endParaRPr sz="1200" b="1" u="sng">
              <a:latin typeface="Calibri"/>
              <a:ea typeface="Calibri"/>
              <a:cs typeface="Calibri"/>
              <a:sym typeface="Calibri"/>
            </a:endParaRPr>
          </a:p>
          <a:p>
            <a:pPr marL="457200" lvl="0" indent="-304800" algn="l" rtl="0">
              <a:spcBef>
                <a:spcPts val="0"/>
              </a:spcBef>
              <a:spcAft>
                <a:spcPts val="0"/>
              </a:spcAft>
              <a:buSzPts val="1200"/>
              <a:buFont typeface="Calibri"/>
              <a:buAutoNum type="arabicPeriod"/>
            </a:pPr>
            <a:r>
              <a:rPr lang="en-US" sz="1200">
                <a:latin typeface="Calibri"/>
                <a:ea typeface="Calibri"/>
                <a:cs typeface="Calibri"/>
                <a:sym typeface="Calibri"/>
              </a:rPr>
              <a:t>We act in a manner that is safe, respectful, and responsible at all times. </a:t>
            </a:r>
            <a:endParaRPr sz="1200">
              <a:latin typeface="Calibri"/>
              <a:ea typeface="Calibri"/>
              <a:cs typeface="Calibri"/>
              <a:sym typeface="Calibri"/>
            </a:endParaRPr>
          </a:p>
          <a:p>
            <a:pPr marL="457200" lvl="0" indent="-304800" algn="l" rtl="0">
              <a:spcBef>
                <a:spcPts val="0"/>
              </a:spcBef>
              <a:spcAft>
                <a:spcPts val="0"/>
              </a:spcAft>
              <a:buSzPts val="1200"/>
              <a:buFont typeface="Calibri"/>
              <a:buAutoNum type="arabicPeriod"/>
            </a:pPr>
            <a:r>
              <a:rPr lang="en-US" sz="1200">
                <a:latin typeface="Calibri"/>
                <a:ea typeface="Calibri"/>
                <a:cs typeface="Calibri"/>
                <a:sym typeface="Calibri"/>
              </a:rPr>
              <a:t>We follow rules the first time they are given.</a:t>
            </a:r>
            <a:endParaRPr sz="1200">
              <a:latin typeface="Calibri"/>
              <a:ea typeface="Calibri"/>
              <a:cs typeface="Calibri"/>
              <a:sym typeface="Calibri"/>
            </a:endParaRPr>
          </a:p>
          <a:p>
            <a:pPr marL="457200" lvl="0" indent="-304800" algn="l" rtl="0">
              <a:spcBef>
                <a:spcPts val="0"/>
              </a:spcBef>
              <a:spcAft>
                <a:spcPts val="0"/>
              </a:spcAft>
              <a:buSzPts val="1200"/>
              <a:buFont typeface="Calibri"/>
              <a:buAutoNum type="arabicPeriod"/>
            </a:pPr>
            <a:r>
              <a:rPr lang="en-US" sz="1200">
                <a:latin typeface="Calibri"/>
                <a:ea typeface="Calibri"/>
                <a:cs typeface="Calibri"/>
                <a:sym typeface="Calibri"/>
              </a:rPr>
              <a:t>We come to class prepared with supplies and ready to learn.</a:t>
            </a:r>
            <a:endParaRPr sz="1200">
              <a:latin typeface="Calibri"/>
              <a:ea typeface="Calibri"/>
              <a:cs typeface="Calibri"/>
              <a:sym typeface="Calibri"/>
            </a:endParaRPr>
          </a:p>
        </p:txBody>
      </p:sp>
      <p:sp>
        <p:nvSpPr>
          <p:cNvPr id="101" name="Google Shape;101;g5dccf47bd7_0_6"/>
          <p:cNvSpPr txBox="1"/>
          <p:nvPr/>
        </p:nvSpPr>
        <p:spPr>
          <a:xfrm>
            <a:off x="372525" y="6048775"/>
            <a:ext cx="6553200" cy="163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latin typeface="Calibri"/>
                <a:ea typeface="Calibri"/>
                <a:cs typeface="Calibri"/>
                <a:sym typeface="Calibri"/>
              </a:rPr>
              <a:t>Consequences for Unacceptable Behavior </a:t>
            </a:r>
            <a:endParaRPr sz="1200" b="1" u="sng">
              <a:latin typeface="Calibri"/>
              <a:ea typeface="Calibri"/>
              <a:cs typeface="Calibri"/>
              <a:sym typeface="Calibri"/>
            </a:endParaRPr>
          </a:p>
          <a:p>
            <a:pPr marL="0" lvl="0" indent="0" algn="l" rtl="0">
              <a:spcBef>
                <a:spcPts val="0"/>
              </a:spcBef>
              <a:spcAft>
                <a:spcPts val="0"/>
              </a:spcAft>
              <a:buNone/>
            </a:pPr>
            <a:endParaRPr sz="1200" b="1" u="sng">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1st Offense - Warning</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2nd Offense - Student Conference</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3rd Offense - Lunch/Recess Detention</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4th Offense - Parent Contact</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5th Offense - Parent/Teacher Conference</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6th Offense - Office Referral</a:t>
            </a:r>
            <a:endParaRPr sz="1200">
              <a:latin typeface="Calibri"/>
              <a:ea typeface="Calibri"/>
              <a:cs typeface="Calibri"/>
              <a:sym typeface="Calibri"/>
            </a:endParaRPr>
          </a:p>
        </p:txBody>
      </p:sp>
      <p:sp>
        <p:nvSpPr>
          <p:cNvPr id="102" name="Google Shape;102;g5dccf47bd7_0_6"/>
          <p:cNvSpPr txBox="1"/>
          <p:nvPr/>
        </p:nvSpPr>
        <p:spPr>
          <a:xfrm>
            <a:off x="372525" y="822125"/>
            <a:ext cx="6553200" cy="35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latin typeface="Calibri"/>
                <a:ea typeface="Calibri"/>
                <a:cs typeface="Calibri"/>
                <a:sym typeface="Calibri"/>
              </a:rPr>
              <a:t>Per the BISD supply list, students should bring: </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2 		Single subject spiral notebooks</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2		Composition notebooks</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8 		Glue sticks</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3		Crayola colored pencils (12 ct.)</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1		5” scissors (sharp point)</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2 boxes	Facial tissue</a:t>
            </a:r>
            <a:endParaRPr sz="1200">
              <a:latin typeface="Calibri"/>
              <a:ea typeface="Calibri"/>
              <a:cs typeface="Calibri"/>
              <a:sym typeface="Calibri"/>
            </a:endParaRPr>
          </a:p>
          <a:p>
            <a:pPr marL="457200" lvl="0" indent="0" algn="l" rtl="0">
              <a:spcBef>
                <a:spcPts val="0"/>
              </a:spcBef>
              <a:spcAft>
                <a:spcPts val="0"/>
              </a:spcAft>
              <a:buNone/>
            </a:pPr>
            <a:r>
              <a:rPr lang="en-US" sz="1200">
                <a:latin typeface="Calibri"/>
                <a:ea typeface="Calibri"/>
                <a:cs typeface="Calibri"/>
                <a:sym typeface="Calibri"/>
              </a:rPr>
              <a:t>2 pkg. 		College ruled notebook paper</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48		#2 pencils</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2		Large erasers</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4		Pocket folders with brads</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1		Zippered pencil pouch</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1 pkg. 		Highlighters </a:t>
            </a:r>
            <a:endParaRPr sz="1200">
              <a:latin typeface="Calibri"/>
              <a:ea typeface="Calibri"/>
              <a:cs typeface="Calibri"/>
              <a:sym typeface="Calibri"/>
            </a:endParaRPr>
          </a:p>
          <a:p>
            <a:pPr marL="0" lvl="0" indent="457200" algn="l" rtl="0">
              <a:spcBef>
                <a:spcPts val="0"/>
              </a:spcBef>
              <a:spcAft>
                <a:spcPts val="0"/>
              </a:spcAft>
              <a:buNone/>
            </a:pPr>
            <a:r>
              <a:rPr lang="en-US" sz="1200">
                <a:latin typeface="Calibri"/>
                <a:ea typeface="Calibri"/>
                <a:cs typeface="Calibri"/>
                <a:sym typeface="Calibri"/>
              </a:rPr>
              <a:t>1 box		Reclosable sandwich bags</a:t>
            </a:r>
            <a:endParaRPr sz="1200">
              <a:latin typeface="Calibri"/>
              <a:ea typeface="Calibri"/>
              <a:cs typeface="Calibri"/>
              <a:sym typeface="Calibri"/>
            </a:endParaRPr>
          </a:p>
          <a:p>
            <a:pPr marL="457200" lvl="0" indent="0" algn="l" rtl="0">
              <a:spcBef>
                <a:spcPts val="0"/>
              </a:spcBef>
              <a:spcAft>
                <a:spcPts val="0"/>
              </a:spcAft>
              <a:buNone/>
            </a:pPr>
            <a:r>
              <a:rPr lang="en-US" sz="1200">
                <a:latin typeface="Calibri"/>
                <a:ea typeface="Calibri"/>
                <a:cs typeface="Calibri"/>
                <a:sym typeface="Calibri"/>
              </a:rPr>
              <a:t>1 		Disinfecting wipes </a:t>
            </a:r>
            <a:endParaRPr sz="1200">
              <a:latin typeface="Calibri"/>
              <a:ea typeface="Calibri"/>
              <a:cs typeface="Calibri"/>
              <a:sym typeface="Calibri"/>
            </a:endParaRPr>
          </a:p>
          <a:p>
            <a:pPr marL="457200" lvl="0" indent="0" algn="l" rtl="0">
              <a:spcBef>
                <a:spcPts val="0"/>
              </a:spcBef>
              <a:spcAft>
                <a:spcPts val="0"/>
              </a:spcAft>
              <a:buNone/>
            </a:pP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In addition to the supply list provided by the BISD district website, the following supplies will be needed for ELA: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	1		Package of index cards</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	2 		Packages of post-it notes</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	1 pkg. 		Thin dry erase markers (preferably black)</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	1 pair 		Headphones</a:t>
            </a:r>
            <a:endParaRPr sz="1200">
              <a:latin typeface="Calibri"/>
              <a:ea typeface="Calibri"/>
              <a:cs typeface="Calibri"/>
              <a:sym typeface="Calibri"/>
            </a:endParaRPr>
          </a:p>
          <a:p>
            <a:pPr marL="457200" lvl="0" indent="0" algn="l" rtl="0">
              <a:spcBef>
                <a:spcPts val="0"/>
              </a:spcBef>
              <a:spcAft>
                <a:spcPts val="0"/>
              </a:spcAft>
              <a:buNone/>
            </a:pPr>
            <a:endParaRPr sz="1200">
              <a:latin typeface="Calibri"/>
              <a:ea typeface="Calibri"/>
              <a:cs typeface="Calibri"/>
              <a:sym typeface="Calibri"/>
            </a:endParaRPr>
          </a:p>
        </p:txBody>
      </p:sp>
      <p:sp>
        <p:nvSpPr>
          <p:cNvPr id="103" name="Google Shape;103;g5dccf47bd7_0_6"/>
          <p:cNvSpPr txBox="1"/>
          <p:nvPr/>
        </p:nvSpPr>
        <p:spPr>
          <a:xfrm>
            <a:off x="381000" y="304075"/>
            <a:ext cx="6553200" cy="47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solidFill>
                  <a:schemeClr val="dk1"/>
                </a:solidFill>
                <a:latin typeface="Calibri"/>
                <a:ea typeface="Calibri"/>
                <a:cs typeface="Calibri"/>
                <a:sym typeface="Calibri"/>
              </a:rPr>
              <a:t>Supplies:</a:t>
            </a:r>
            <a:r>
              <a:rPr lang="en-US" sz="1200">
                <a:solidFill>
                  <a:schemeClr val="dk1"/>
                </a:solidFill>
                <a:latin typeface="Calibri"/>
                <a:ea typeface="Calibri"/>
                <a:cs typeface="Calibri"/>
                <a:sym typeface="Calibri"/>
              </a:rPr>
              <a:t> In </a:t>
            </a:r>
            <a:r>
              <a:rPr lang="en-US" sz="1200">
                <a:latin typeface="Calibri"/>
                <a:ea typeface="Calibri"/>
                <a:cs typeface="Calibri"/>
                <a:sym typeface="Calibri"/>
              </a:rPr>
              <a:t>order to accomplish all of our learning goals this year, your child will need the following school supplies. Please have your child bring these supplies to class by </a:t>
            </a:r>
            <a:r>
              <a:rPr lang="en-US" sz="1200" u="sng">
                <a:latin typeface="Calibri"/>
                <a:ea typeface="Calibri"/>
                <a:cs typeface="Calibri"/>
                <a:sym typeface="Calibri"/>
              </a:rPr>
              <a:t>Friday, August 16th</a:t>
            </a:r>
            <a:r>
              <a:rPr lang="en-US" sz="1200">
                <a:latin typeface="Calibri"/>
                <a:ea typeface="Calibri"/>
                <a:cs typeface="Calibri"/>
                <a:sym typeface="Calibri"/>
              </a:rPr>
              <a:t>.</a:t>
            </a:r>
            <a:endParaRPr sz="1200">
              <a:latin typeface="Calibri"/>
              <a:ea typeface="Calibri"/>
              <a:cs typeface="Calibri"/>
              <a:sym typeface="Calibri"/>
            </a:endParaRPr>
          </a:p>
        </p:txBody>
      </p:sp>
      <p:pic>
        <p:nvPicPr>
          <p:cNvPr id="104" name="Google Shape;104;g5dccf47bd7_0_6"/>
          <p:cNvPicPr preferRelativeResize="0"/>
          <p:nvPr/>
        </p:nvPicPr>
        <p:blipFill>
          <a:blip r:embed="rId3">
            <a:alphaModFix/>
          </a:blip>
          <a:stretch>
            <a:fillRect/>
          </a:stretch>
        </p:blipFill>
        <p:spPr>
          <a:xfrm>
            <a:off x="4724388" y="7300000"/>
            <a:ext cx="2276475" cy="2009775"/>
          </a:xfrm>
          <a:prstGeom prst="rect">
            <a:avLst/>
          </a:prstGeom>
          <a:noFill/>
          <a:ln>
            <a:noFill/>
          </a:ln>
        </p:spPr>
      </p:pic>
      <p:sp>
        <p:nvSpPr>
          <p:cNvPr id="105" name="Google Shape;105;g5dccf47bd7_0_6"/>
          <p:cNvSpPr txBox="1"/>
          <p:nvPr/>
        </p:nvSpPr>
        <p:spPr>
          <a:xfrm>
            <a:off x="381000" y="7679275"/>
            <a:ext cx="6553200" cy="163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u="sng">
                <a:latin typeface="Calibri"/>
                <a:ea typeface="Calibri"/>
                <a:cs typeface="Calibri"/>
                <a:sym typeface="Calibri"/>
              </a:rPr>
              <a:t>Communication</a:t>
            </a:r>
            <a:endParaRPr sz="1200" b="1" u="sng">
              <a:latin typeface="Calibri"/>
              <a:ea typeface="Calibri"/>
              <a:cs typeface="Calibri"/>
              <a:sym typeface="Calibri"/>
            </a:endParaRPr>
          </a:p>
          <a:p>
            <a:pPr marL="0" lvl="0" indent="0" algn="l" rtl="0">
              <a:spcBef>
                <a:spcPts val="0"/>
              </a:spcBef>
              <a:spcAft>
                <a:spcPts val="0"/>
              </a:spcAft>
              <a:buNone/>
            </a:pPr>
            <a:endParaRPr sz="1200" b="1" u="sng">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-Please contact me at any time throughout the year with any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questions, comments or concerns you may have. As I will be with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students the majority of the day, email is the best way to get in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contact with me. You may also call and leave a voicemail. Please be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aware that I will return your call as soon as possible.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Phone: 512-4-3310</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Email: </a:t>
            </a:r>
            <a:r>
              <a:rPr lang="en-US" sz="1200" u="sng">
                <a:solidFill>
                  <a:schemeClr val="hlink"/>
                </a:solidFill>
                <a:latin typeface="Calibri"/>
                <a:ea typeface="Calibri"/>
                <a:cs typeface="Calibri"/>
                <a:sym typeface="Calibri"/>
                <a:hlinkClick r:id="rId4"/>
              </a:rPr>
              <a:t>eeckman@bisdtx.org</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 -Throughout the year I will communicate with you using Remind and </a:t>
            </a:r>
            <a:endParaRPr sz="1200">
              <a:latin typeface="Calibri"/>
              <a:ea typeface="Calibri"/>
              <a:cs typeface="Calibri"/>
              <a:sym typeface="Calibri"/>
            </a:endParaRPr>
          </a:p>
          <a:p>
            <a:pPr marL="0" lvl="0" indent="0" algn="l" rtl="0">
              <a:spcBef>
                <a:spcPts val="0"/>
              </a:spcBef>
              <a:spcAft>
                <a:spcPts val="0"/>
              </a:spcAft>
              <a:buNone/>
            </a:pPr>
            <a:r>
              <a:rPr lang="en-US" sz="1200">
                <a:latin typeface="Calibri"/>
                <a:ea typeface="Calibri"/>
                <a:cs typeface="Calibri"/>
                <a:sym typeface="Calibri"/>
              </a:rPr>
              <a:t>our class Google Classroom where assignments and projects will be posted.</a:t>
            </a:r>
            <a:endParaRPr sz="1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654</Words>
  <Application>Microsoft Office PowerPoint</Application>
  <PresentationFormat>Custom</PresentationFormat>
  <Paragraphs>81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Key Lloyd</dc:creator>
  <cp:lastModifiedBy>Emily Eckman</cp:lastModifiedBy>
  <cp:revision>1</cp:revision>
  <dcterms:created xsi:type="dcterms:W3CDTF">2018-10-29T06:44:15Z</dcterms:created>
  <dcterms:modified xsi:type="dcterms:W3CDTF">2019-09-22T22:21:17Z</dcterms:modified>
</cp:coreProperties>
</file>